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  <p:sldMasterId id="2147483684" r:id="rId2"/>
    <p:sldMasterId id="2147483686" r:id="rId3"/>
    <p:sldMasterId id="2147483792" r:id="rId4"/>
  </p:sldMasterIdLst>
  <p:notesMasterIdLst>
    <p:notesMasterId r:id="rId9"/>
  </p:notesMasterIdLst>
  <p:handoutMasterIdLst>
    <p:handoutMasterId r:id="rId10"/>
  </p:handoutMasterIdLst>
  <p:sldIdLst>
    <p:sldId id="256" r:id="rId5"/>
    <p:sldId id="259" r:id="rId6"/>
    <p:sldId id="260" r:id="rId7"/>
    <p:sldId id="261" r:id="rId8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EE2"/>
    <a:srgbClr val="6E56A0"/>
    <a:srgbClr val="F59DD1"/>
    <a:srgbClr val="F9BF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36" autoAdjust="0"/>
    <p:restoredTop sz="95380" autoAdjust="0"/>
  </p:normalViewPr>
  <p:slideViewPr>
    <p:cSldViewPr snapToGrid="0">
      <p:cViewPr varScale="1">
        <p:scale>
          <a:sx n="72" d="100"/>
          <a:sy n="72" d="100"/>
        </p:scale>
        <p:origin x="1398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C7E170F-3ABF-4CE7-8064-0D8E2A8861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76890AD-379D-418F-8C09-FCA75261DA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8133" y="1"/>
            <a:ext cx="3043343" cy="467072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fld id="{AE0D9159-C117-4A89-A01A-21C175ED86CA}" type="datetimeFigureOut">
              <a:rPr lang="es-MX" smtClean="0"/>
              <a:t>18/10/2021</a:t>
            </a:fld>
            <a:endParaRPr lang="es-MX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64C8B37-90A4-429F-B8CA-C175CDF78E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42031"/>
            <a:ext cx="3043343" cy="467071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976248-8466-4CF1-8CE5-CDB82DD5BE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8133" y="8842031"/>
            <a:ext cx="3043343" cy="467071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3F5FF373-52F9-49D8-8D65-602C4259F84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86380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133" y="1"/>
            <a:ext cx="3043343" cy="467072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fld id="{E5D6F34C-2B1F-4DF3-845F-04C29BD8D4FC}" type="datetimeFigureOut">
              <a:rPr lang="es-MX" smtClean="0"/>
              <a:t>18/10/2021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5" tIns="46657" rIns="93315" bIns="46657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15" tIns="46657" rIns="93315" bIns="46657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031"/>
            <a:ext cx="3043343" cy="467071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133" y="8842031"/>
            <a:ext cx="3043343" cy="467071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A21F3BAE-0545-4907-B455-32E1A60745E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1146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 dirty="0"/>
              <a:t>Sesión Ordinaria 09/2021 del 29 de Septiembre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67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09/2021 del 29 de Septiembre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1990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 dirty="0"/>
              <a:t>Sesión Ordinaria 09/2021 del 29 de Septiembre de 2021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50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 dirty="0"/>
              <a:t>Sesión Ordinaria 09/2021 del 29 de Septiembre de 2021</a:t>
            </a:r>
          </a:p>
        </p:txBody>
      </p:sp>
    </p:spTree>
    <p:extLst>
      <p:ext uri="{BB962C8B-B14F-4D97-AF65-F5344CB8AC3E}">
        <p14:creationId xmlns:p14="http://schemas.microsoft.com/office/powerpoint/2010/main" val="2181994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09/2021 del 29 de Septiembre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5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 userDrawn="1"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 userDrawn="1"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 dirty="0"/>
              <a:t>Sesión Ordinaria 09/2021 del 29 de Septiembre de 2021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72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 userDrawn="1"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 dirty="0"/>
              <a:t>Sesión Ordinaria 09/2021 del 29 de Septiembre de 2021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834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3.1.-%20Listado%20de%20Amparos%20Recibidos.docx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09-09-21-iv%20Reforma%20Ley%20de%20Pensiones%20-%20Transitorios.pdf" TargetMode="External"/><Relationship Id="rId5" Type="http://schemas.openxmlformats.org/officeDocument/2006/relationships/hyperlink" Target="Valuaci&#243;n%20actuarial%20con%20corte%20al%2031%20de%20diciembre%202019%20(Valuaciones%20Actuariales%20del%20Norte.).pdf" TargetMode="External"/><Relationship Id="rId4" Type="http://schemas.openxmlformats.org/officeDocument/2006/relationships/hyperlink" Target="3.-%20Patentes%20a%20Modificar%20por%20Aplicaci&#243;n%20de%20la%20Reforma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240B4F-20CE-4C5B-A34A-320657D373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5749290" cy="1470025"/>
          </a:xfrm>
        </p:spPr>
        <p:txBody>
          <a:bodyPr/>
          <a:lstStyle/>
          <a:p>
            <a:r>
              <a:rPr lang="es-MX" sz="4400" dirty="0">
                <a:solidFill>
                  <a:schemeClr val="accent1">
                    <a:lumMod val="50000"/>
                  </a:schemeClr>
                </a:solidFill>
              </a:rPr>
              <a:t>Sesión Extraordinaria de Consejo Directivo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E8DD279-9837-4F5D-B401-71642DC6186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44203" y="4164012"/>
            <a:ext cx="5742296" cy="1211239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s-MX" sz="3200" b="1" dirty="0"/>
              <a:t>03/2021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F573386-4CA9-4C3D-AE3C-9B5FBA532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12BE092-9E45-4C5E-83BC-63E1BD728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94332" y="6492875"/>
            <a:ext cx="3755335" cy="365125"/>
          </a:xfrm>
        </p:spPr>
        <p:txBody>
          <a:bodyPr/>
          <a:lstStyle/>
          <a:p>
            <a:r>
              <a:rPr lang="es-MX" sz="800" dirty="0"/>
              <a:t>Sesión Extraordinaria 03/2021 del 18 de Octubre de 2021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637918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42B5CC02-7732-448F-9A4E-15893135964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5778" y="1077363"/>
            <a:ext cx="8183533" cy="5283538"/>
          </a:xfrm>
        </p:spPr>
        <p:txBody>
          <a:bodyPr>
            <a:normAutofit/>
          </a:bodyPr>
          <a:lstStyle/>
          <a:p>
            <a:pPr marL="457135" indent="-457135" algn="just" eaLnBrk="0" hangingPunct="0">
              <a:lnSpc>
                <a:spcPct val="250000"/>
              </a:lnSpc>
              <a:spcBef>
                <a:spcPts val="0"/>
              </a:spcBef>
              <a:spcAft>
                <a:spcPct val="20000"/>
              </a:spcAft>
              <a:buFontTx/>
              <a:buAutoNum type="arabicPeriod"/>
              <a:defRPr/>
            </a:pPr>
            <a:r>
              <a:rPr lang="es-MX" sz="1600" dirty="0"/>
              <a:t>Lista de asistencia y declaración de quórum.</a:t>
            </a:r>
          </a:p>
          <a:p>
            <a:pPr marL="457135" indent="-457135" algn="just" eaLnBrk="0" hangingPunct="0">
              <a:lnSpc>
                <a:spcPct val="250000"/>
              </a:lnSpc>
              <a:spcBef>
                <a:spcPts val="1200"/>
              </a:spcBef>
              <a:spcAft>
                <a:spcPct val="20000"/>
              </a:spcAft>
              <a:buFontTx/>
              <a:buAutoNum type="arabicPeriod"/>
              <a:defRPr/>
            </a:pPr>
            <a:r>
              <a:rPr lang="es-MX" sz="1600" dirty="0"/>
              <a:t>Lectura y Aprobación del Orden del Día.</a:t>
            </a:r>
          </a:p>
          <a:p>
            <a:pPr marL="457135" indent="-457135" algn="just" eaLnBrk="0" hangingPunct="0">
              <a:lnSpc>
                <a:spcPct val="110000"/>
              </a:lnSpc>
              <a:spcBef>
                <a:spcPts val="1200"/>
              </a:spcBef>
              <a:spcAft>
                <a:spcPct val="20000"/>
              </a:spcAft>
              <a:buFontTx/>
              <a:buAutoNum type="arabicPeriod"/>
              <a:defRPr/>
            </a:pPr>
            <a:r>
              <a:rPr lang="es-MX" sz="1600" dirty="0"/>
              <a:t>Integración y Toma de Protesta de Consejero Titular, Luis García Sotelo como representante del Gobierno Municipal de Guadalajara</a:t>
            </a:r>
          </a:p>
          <a:p>
            <a:pPr marL="457135" indent="-457135" algn="just" eaLnBrk="0" hangingPunct="0">
              <a:lnSpc>
                <a:spcPct val="100000"/>
              </a:lnSpc>
              <a:spcBef>
                <a:spcPts val="0"/>
              </a:spcBef>
              <a:spcAft>
                <a:spcPct val="20000"/>
              </a:spcAft>
              <a:buFontTx/>
              <a:buAutoNum type="arabicPeriod"/>
              <a:defRPr/>
            </a:pPr>
            <a:endParaRPr lang="es-MX" sz="1600" dirty="0"/>
          </a:p>
          <a:p>
            <a:pPr marL="457135" indent="-457135" algn="just" eaLnBrk="0" hangingPunct="0">
              <a:lnSpc>
                <a:spcPct val="100000"/>
              </a:lnSpc>
              <a:spcBef>
                <a:spcPts val="0"/>
              </a:spcBef>
              <a:spcAft>
                <a:spcPct val="20000"/>
              </a:spcAft>
              <a:buFontTx/>
              <a:buAutoNum type="arabicPeriod"/>
              <a:defRPr/>
            </a:pPr>
            <a:r>
              <a:rPr lang="es-MX" sz="1600" dirty="0"/>
              <a:t>Discusión y en su caso aprobación del Ajuste de las Pensiones Vigentes, conforme a lo dispuesto por el artículo Sexto transitorio del decreto 28439/LXII/21 emitido por el H. Congreso del Estado de Jalisco.</a:t>
            </a:r>
          </a:p>
          <a:p>
            <a:pPr marL="457135" indent="-457135" algn="just" eaLnBrk="0" hangingPunct="0">
              <a:lnSpc>
                <a:spcPct val="100000"/>
              </a:lnSpc>
              <a:spcBef>
                <a:spcPts val="0"/>
              </a:spcBef>
              <a:spcAft>
                <a:spcPct val="20000"/>
              </a:spcAft>
              <a:buFontTx/>
              <a:buAutoNum type="arabicPeriod"/>
              <a:defRPr/>
            </a:pPr>
            <a:endParaRPr lang="es-MX" sz="1600" dirty="0"/>
          </a:p>
          <a:p>
            <a:pPr marL="457135" indent="-457135" algn="just" eaLnBrk="0" hangingPunct="0">
              <a:lnSpc>
                <a:spcPct val="100000"/>
              </a:lnSpc>
              <a:spcBef>
                <a:spcPts val="0"/>
              </a:spcBef>
              <a:spcAft>
                <a:spcPct val="20000"/>
              </a:spcAft>
              <a:buFontTx/>
              <a:buAutoNum type="arabicPeriod"/>
              <a:defRPr/>
            </a:pPr>
            <a:endParaRPr lang="es-MX" sz="1600" dirty="0"/>
          </a:p>
          <a:p>
            <a:pPr marL="457135" indent="-457135" algn="just" eaLnBrk="0" hangingPunct="0">
              <a:lnSpc>
                <a:spcPct val="100000"/>
              </a:lnSpc>
              <a:spcBef>
                <a:spcPts val="0"/>
              </a:spcBef>
              <a:spcAft>
                <a:spcPct val="20000"/>
              </a:spcAft>
              <a:buFontTx/>
              <a:buAutoNum type="arabicPeriod"/>
              <a:defRPr/>
            </a:pPr>
            <a:endParaRPr lang="es-MX" sz="1600" dirty="0"/>
          </a:p>
          <a:p>
            <a:pPr marL="457135" indent="-457135" algn="just" eaLnBrk="0" hangingPunct="0">
              <a:lnSpc>
                <a:spcPct val="100000"/>
              </a:lnSpc>
              <a:spcBef>
                <a:spcPts val="0"/>
              </a:spcBef>
              <a:spcAft>
                <a:spcPct val="20000"/>
              </a:spcAft>
              <a:buFontTx/>
              <a:buAutoNum type="arabicPeriod"/>
              <a:defRPr/>
            </a:pPr>
            <a:r>
              <a:rPr lang="es-MX" sz="1600" strike="sngStrike" dirty="0">
                <a:solidFill>
                  <a:schemeClr val="bg2"/>
                </a:solidFill>
              </a:rPr>
              <a:t>Discusión y en su caso Aprobación del Reglamento Interno del Instituto de Pensiones del Estado de Jalisco.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DEA35E2-A2AA-4DB0-84D5-AB221FC55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07530" y="648802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z="1100" smtClean="0"/>
              <a:pPr/>
              <a:t>2</a:t>
            </a:fld>
            <a:endParaRPr lang="en-US" sz="1100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4E83625-C8F1-40E8-8B04-38ADC7B2D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/>
          <a:lstStyle/>
          <a:p>
            <a:r>
              <a:rPr lang="es-MX" sz="2400" dirty="0"/>
              <a:t>ORDEN DEL DÍA 08/2021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BA282A-73AA-4511-B3F0-0CC38116D0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17866" y="6488026"/>
            <a:ext cx="3708267" cy="365125"/>
          </a:xfrm>
        </p:spPr>
        <p:txBody>
          <a:bodyPr/>
          <a:lstStyle/>
          <a:p>
            <a:r>
              <a:rPr lang="es-MX" dirty="0"/>
              <a:t>Sesión Extraordinaria 03/2021 del 18 de Octubre de 2021</a:t>
            </a:r>
          </a:p>
        </p:txBody>
      </p:sp>
      <p:pic>
        <p:nvPicPr>
          <p:cNvPr id="6" name="Imagen 5" descr="Un letrero de color negro&#10;&#10;Descripción generada automáticamente con confianza baja">
            <a:hlinkClick r:id="rId2" action="ppaction://hlinkfile"/>
            <a:extLst>
              <a:ext uri="{FF2B5EF4-FFF2-40B4-BE49-F238E27FC236}">
                <a16:creationId xmlns:a16="http://schemas.microsoft.com/office/drawing/2014/main" id="{5A0E0340-4A8C-4C7F-8791-CE94765098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76" y="4394681"/>
            <a:ext cx="658731" cy="658731"/>
          </a:xfrm>
          <a:prstGeom prst="rect">
            <a:avLst/>
          </a:prstGeom>
        </p:spPr>
      </p:pic>
      <p:pic>
        <p:nvPicPr>
          <p:cNvPr id="7" name="Imagen 6" descr="Un letrero de color negro&#10;&#10;Descripción generada automáticamente con confianza baja">
            <a:hlinkClick r:id="rId4" action="ppaction://hlinkfile"/>
            <a:extLst>
              <a:ext uri="{FF2B5EF4-FFF2-40B4-BE49-F238E27FC236}">
                <a16:creationId xmlns:a16="http://schemas.microsoft.com/office/drawing/2014/main" id="{BFCC71AB-3528-49AA-8563-DA9604E2C1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042" y="4404015"/>
            <a:ext cx="658731" cy="658731"/>
          </a:xfrm>
          <a:prstGeom prst="rect">
            <a:avLst/>
          </a:prstGeom>
        </p:spPr>
      </p:pic>
      <p:sp>
        <p:nvSpPr>
          <p:cNvPr id="10" name="17 CuadroTexto">
            <a:extLst>
              <a:ext uri="{FF2B5EF4-FFF2-40B4-BE49-F238E27FC236}">
                <a16:creationId xmlns:a16="http://schemas.microsoft.com/office/drawing/2014/main" id="{F3BEC0C9-FCE6-4E7A-ABCD-07A215E1EC8E}"/>
              </a:ext>
            </a:extLst>
          </p:cNvPr>
          <p:cNvSpPr txBox="1"/>
          <p:nvPr/>
        </p:nvSpPr>
        <p:spPr>
          <a:xfrm>
            <a:off x="806619" y="4953894"/>
            <a:ext cx="8800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Prompt ExtraLight"/>
                <a:ea typeface="+mn-ea"/>
                <a:cs typeface="+mn-cs"/>
              </a:rPr>
              <a:t>Listado</a:t>
            </a:r>
          </a:p>
        </p:txBody>
      </p:sp>
      <p:sp>
        <p:nvSpPr>
          <p:cNvPr id="11" name="17 CuadroTexto">
            <a:extLst>
              <a:ext uri="{FF2B5EF4-FFF2-40B4-BE49-F238E27FC236}">
                <a16:creationId xmlns:a16="http://schemas.microsoft.com/office/drawing/2014/main" id="{72C547FD-165D-4EF3-AF32-6EA3EB2712CF}"/>
              </a:ext>
            </a:extLst>
          </p:cNvPr>
          <p:cNvSpPr txBox="1"/>
          <p:nvPr/>
        </p:nvSpPr>
        <p:spPr>
          <a:xfrm>
            <a:off x="1830574" y="4974521"/>
            <a:ext cx="8800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Prompt ExtraLight"/>
                <a:ea typeface="+mn-ea"/>
                <a:cs typeface="+mn-cs"/>
              </a:rPr>
              <a:t>Patentes</a:t>
            </a:r>
          </a:p>
        </p:txBody>
      </p:sp>
      <p:pic>
        <p:nvPicPr>
          <p:cNvPr id="14" name="Imagen 13" descr="Un letrero de color negro&#10;&#10;Descripción generada automáticamente con confianza baja">
            <a:hlinkClick r:id="rId5" action="ppaction://hlinkfile"/>
            <a:extLst>
              <a:ext uri="{FF2B5EF4-FFF2-40B4-BE49-F238E27FC236}">
                <a16:creationId xmlns:a16="http://schemas.microsoft.com/office/drawing/2014/main" id="{25CC1151-DEE3-4462-B6CE-0B7D1048C8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97" y="4404015"/>
            <a:ext cx="658731" cy="658731"/>
          </a:xfrm>
          <a:prstGeom prst="rect">
            <a:avLst/>
          </a:prstGeom>
        </p:spPr>
      </p:pic>
      <p:sp>
        <p:nvSpPr>
          <p:cNvPr id="15" name="17 CuadroTexto">
            <a:extLst>
              <a:ext uri="{FF2B5EF4-FFF2-40B4-BE49-F238E27FC236}">
                <a16:creationId xmlns:a16="http://schemas.microsoft.com/office/drawing/2014/main" id="{7013D866-58C7-4E9C-8E87-19875B9E8C32}"/>
              </a:ext>
            </a:extLst>
          </p:cNvPr>
          <p:cNvSpPr txBox="1"/>
          <p:nvPr/>
        </p:nvSpPr>
        <p:spPr>
          <a:xfrm>
            <a:off x="2854529" y="4974521"/>
            <a:ext cx="880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Prompt ExtraLight"/>
                <a:ea typeface="+mn-ea"/>
                <a:cs typeface="+mn-cs"/>
              </a:rPr>
              <a:t>Estudio Actuarial</a:t>
            </a:r>
          </a:p>
        </p:txBody>
      </p:sp>
      <p:pic>
        <p:nvPicPr>
          <p:cNvPr id="18" name="Imagen 17" descr="Un letrero de color negro&#10;&#10;Descripción generada automáticamente con confianza baja">
            <a:hlinkClick r:id="rId6" action="ppaction://hlinkfile"/>
            <a:extLst>
              <a:ext uri="{FF2B5EF4-FFF2-40B4-BE49-F238E27FC236}">
                <a16:creationId xmlns:a16="http://schemas.microsoft.com/office/drawing/2014/main" id="{AD3A91EC-18B3-4961-A814-E132DBE8F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109" y="4394681"/>
            <a:ext cx="658731" cy="658731"/>
          </a:xfrm>
          <a:prstGeom prst="rect">
            <a:avLst/>
          </a:prstGeom>
        </p:spPr>
      </p:pic>
      <p:sp>
        <p:nvSpPr>
          <p:cNvPr id="19" name="17 CuadroTexto">
            <a:extLst>
              <a:ext uri="{FF2B5EF4-FFF2-40B4-BE49-F238E27FC236}">
                <a16:creationId xmlns:a16="http://schemas.microsoft.com/office/drawing/2014/main" id="{CA819B7A-EB10-4B1B-A12A-4EDF7CB41D10}"/>
              </a:ext>
            </a:extLst>
          </p:cNvPr>
          <p:cNvSpPr txBox="1"/>
          <p:nvPr/>
        </p:nvSpPr>
        <p:spPr>
          <a:xfrm>
            <a:off x="3772641" y="4947699"/>
            <a:ext cx="8800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800" b="1" dirty="0">
                <a:solidFill>
                  <a:prstClr val="white">
                    <a:lumMod val="50000"/>
                  </a:prstClr>
                </a:solidFill>
                <a:latin typeface="Prompt ExtraLight"/>
              </a:rPr>
              <a:t>Reforma</a:t>
            </a:r>
            <a:endParaRPr kumimoji="0" lang="es-MX" sz="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Prompt Extra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357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83BB5668-9D66-4A17-BD88-D57E0A5D6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714" y="941387"/>
            <a:ext cx="7772400" cy="1470025"/>
          </a:xfrm>
        </p:spPr>
        <p:txBody>
          <a:bodyPr/>
          <a:lstStyle/>
          <a:p>
            <a:r>
              <a:rPr lang="es-MX" dirty="0"/>
              <a:t>Punto de Acuerdo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7450B460-EB25-4F5F-A793-7AF2597373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4556" y="2302565"/>
            <a:ext cx="8348869" cy="385969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EN ACATAMIENTO AL ARTÍCULO SEXTO TRANSITORIO DEL DECRETO NÚMERO  28439/LXII/21, </a:t>
            </a:r>
            <a:r>
              <a:rPr lang="es-MX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 AUTORIZA LA MODIFICACIÓN Y ADECUACIÓN DE LAS PENSIONES VIGENTES AL LÍMITE DE LA CUANTÍA ESTABLECIDO EN EL ARTÍCULO 70 FRACCIÓN II DE LA LEY DE PENSIONES DEL ESTADO DE JALISCO,</a:t>
            </a:r>
            <a:r>
              <a:rPr lang="es-MX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CONFORME A LO CONTENIDO EN EL ESTUDIO ACTUARIAL PRESENTADO ANTE EL CONSEJO DIRECTIVO EL 26 DE MARZO DE 2021, ES </a:t>
            </a:r>
            <a:r>
              <a:rPr lang="es-MX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DECIR POR UN MONTO MÁXIMO DE 39 VECES EL VALOR DE LA UNIDAD DE MEDIDA Y ACTUALIZACIÓN ELEVADO AL MES, CON LA SALVEDAD DE AQUELLAS SUSPENSIONES OTORGADAS POR AUTORIDAD JUDICIAL, VIGENTE AL MOMENTO DE LA APLICACIÓN DEL PRESENTE PUNTO DE ACUERDO Y MIENTRAS TANTO NO EXISTA IMPEDIMENTO LEGAL PARA SU CUMPLIMIENTO.</a:t>
            </a:r>
          </a:p>
          <a:p>
            <a:pPr algn="just">
              <a:lnSpc>
                <a:spcPct val="150000"/>
              </a:lnSpc>
            </a:pPr>
            <a:endParaRPr lang="es-MX" sz="1800" b="1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337407E-ECDD-4E7A-9AA6-EC1CA9C6E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Extraordinaria 03/2021 del 18 de Octubre de 2021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151EA49-5A5A-48A6-AD27-46F117EFA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CBDB5D6-1F99-4651-BAFC-4A5D6C0BFA73}"/>
              </a:ext>
            </a:extLst>
          </p:cNvPr>
          <p:cNvSpPr txBox="1"/>
          <p:nvPr/>
        </p:nvSpPr>
        <p:spPr>
          <a:xfrm>
            <a:off x="1692284" y="348081"/>
            <a:ext cx="70011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00000"/>
              </a:lnSpc>
              <a:spcBef>
                <a:spcPts val="0"/>
              </a:spcBef>
              <a:spcAft>
                <a:spcPct val="20000"/>
              </a:spcAft>
              <a:defRPr/>
            </a:pP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  <a:t>Discusión y en su caso aprobación del Ajuste de las Pensiones Vigentes, conforme a lo dispuesto por el artículo Sexto </a:t>
            </a: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  <a:t>ransitorio del decreto 28439/LXII/21 emitido por el H. Congreso del Estado de Jalisco.</a:t>
            </a:r>
          </a:p>
        </p:txBody>
      </p:sp>
    </p:spTree>
    <p:extLst>
      <p:ext uri="{BB962C8B-B14F-4D97-AF65-F5344CB8AC3E}">
        <p14:creationId xmlns:p14="http://schemas.microsoft.com/office/powerpoint/2010/main" val="3227892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83BB5668-9D66-4A17-BD88-D57E0A5D6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714" y="941387"/>
            <a:ext cx="7772400" cy="1470025"/>
          </a:xfrm>
        </p:spPr>
        <p:txBody>
          <a:bodyPr/>
          <a:lstStyle/>
          <a:p>
            <a:r>
              <a:rPr lang="es-MX" dirty="0"/>
              <a:t>Punto de Acuerdo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7450B460-EB25-4F5F-A793-7AF2597373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4556" y="2302565"/>
            <a:ext cx="8348869" cy="385969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SE APRUEBA EL REGLAMENTO INTERNO DEL INSTITUTO DE PENSIONES DEL ESTADO DE JALISCO, ASÍ COMO LA ACTUALIZACIÓN DEL ORGANIGRAMA Y LA PLANTILLA DEL PERSONAL, ORDENANDO SE HAGAN LAS GESTIONES NECESARIAS PARA SU PUBLICACIÓN.</a:t>
            </a:r>
            <a:endParaRPr lang="es-MX" sz="1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s-MX" sz="1800" b="1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337407E-ECDD-4E7A-9AA6-EC1CA9C6E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Extraordinaria 03/2021 del 18 de Octubre de 2021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151EA49-5A5A-48A6-AD27-46F117EFA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CBDB5D6-1F99-4651-BAFC-4A5D6C0BFA73}"/>
              </a:ext>
            </a:extLst>
          </p:cNvPr>
          <p:cNvSpPr txBox="1"/>
          <p:nvPr/>
        </p:nvSpPr>
        <p:spPr>
          <a:xfrm>
            <a:off x="1692283" y="105933"/>
            <a:ext cx="70011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ts val="0"/>
              </a:spcBef>
              <a:spcAft>
                <a:spcPct val="20000"/>
              </a:spcAft>
              <a:defRPr/>
            </a:pPr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Discusión y en su caso Aprobación del Reglamento Interno del Instituto de Pensiones del Estado de Jalisco.</a:t>
            </a:r>
          </a:p>
        </p:txBody>
      </p:sp>
    </p:spTree>
    <p:extLst>
      <p:ext uri="{BB962C8B-B14F-4D97-AF65-F5344CB8AC3E}">
        <p14:creationId xmlns:p14="http://schemas.microsoft.com/office/powerpoint/2010/main" val="2859535257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2.xml><?xml version="1.0" encoding="utf-8"?>
<a:theme xmlns:a="http://schemas.openxmlformats.org/drawingml/2006/main" name="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3.xml><?xml version="1.0" encoding="utf-8"?>
<a:theme xmlns:a="http://schemas.openxmlformats.org/drawingml/2006/main" name="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8286</TotalTime>
  <Words>370</Words>
  <Application>Microsoft Office PowerPoint</Application>
  <PresentationFormat>Presentación en pantalla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4</vt:i4>
      </vt:variant>
    </vt:vector>
  </HeadingPairs>
  <TitlesOfParts>
    <vt:vector size="15" baseType="lpstr">
      <vt:lpstr>Abadi Extra Light</vt:lpstr>
      <vt:lpstr>Arial</vt:lpstr>
      <vt:lpstr>Calibri</vt:lpstr>
      <vt:lpstr>Estrangelo Edessa</vt:lpstr>
      <vt:lpstr>Prompt ExtraLight</vt:lpstr>
      <vt:lpstr>Tenorite</vt:lpstr>
      <vt:lpstr>Wingdings</vt:lpstr>
      <vt:lpstr>1_Tema Sesiones</vt:lpstr>
      <vt:lpstr>Tema Sesiones</vt:lpstr>
      <vt:lpstr>plantilla ipejal 2019</vt:lpstr>
      <vt:lpstr>1_plantilla ipejal 2019</vt:lpstr>
      <vt:lpstr>Sesión Extraordinaria de Consejo Directivo</vt:lpstr>
      <vt:lpstr>ORDEN DEL DÍA 08/2021</vt:lpstr>
      <vt:lpstr>Punto de Acuerdo</vt:lpstr>
      <vt:lpstr>Punto de Acuerdo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265</cp:revision>
  <cp:lastPrinted>2021-06-30T16:55:35Z</cp:lastPrinted>
  <dcterms:created xsi:type="dcterms:W3CDTF">2021-03-16T17:19:45Z</dcterms:created>
  <dcterms:modified xsi:type="dcterms:W3CDTF">2021-10-18T21:46:11Z</dcterms:modified>
</cp:coreProperties>
</file>